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1917c71b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1917c71b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[before slide contents]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moving on, we should point out the two risks and countermeasures we’ve applied to the final project file (both highlighted on this page and nextpage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Bugs: </a:t>
            </a:r>
            <a:r>
              <a:rPr lang="en"/>
              <a:t>self explanatory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Shareholder modifying requirement: self explanatory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Unexpected concerns:</a:t>
            </a:r>
            <a:r>
              <a:rPr lang="en"/>
              <a:t> this is a risk added to protect the employees to provide safety during unexpected emergency - e.g. during outbreak, work from home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1917c71b1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1917c71b1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1917c71b1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1917c71b1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Overall activity diagram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showing sub-tasks, which can be seen in detailed 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Showing parallel activities to cut down on overall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Critical Path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19ebad3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19ebad3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view shows subtasks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shows the mitigation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000"/>
              <a:t>Shareholder Dissatisfaction (Red Boxes)</a:t>
            </a:r>
            <a:endParaRPr sz="1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000"/>
              <a:t>Resolved in multiple points of Shareholder Reviews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Task 11: Shareholder Confirmation of selection of proposed concept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Task 13: Shareholder Touchpoint during the development of the concept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Task 18: Shareholder Review to confirm operation of the developed product 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Unforeseen Bugs (Orange Boxes)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Resolved in two key points of User Testing Summary task</a:t>
            </a:r>
            <a:endParaRPr sz="1000"/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Task 16: In-House Testing performed by key members of development team</a:t>
            </a:r>
            <a:endParaRPr sz="1000"/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Task 17: Dedicated Testing performed by Testing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1917c71b1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1917c71b1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1917c71b1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1917c71b1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Generated from our Activity Diagram &amp; Detailed 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All Tasks have been assigned to at least one role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1917c71b1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1917c71b1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Hyon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Technology is a growing area in restaurant business market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-From analysis, we established clear project objectives to counter the side effects the project.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-As a business software, measurement of success needs to be measured both technically and in business perspective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-Despite small team and limited resources, work is allocated to maximize efficiency in waterfall/iterative development model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1917c71b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1917c71b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[before slide contents]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</a:t>
            </a:r>
            <a:r>
              <a:rPr lang="en"/>
              <a:t>xplain little more about the ipad restaurant application and its current state in restaurant business market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traditional restaurant experience involves reading off a menu and waiting for someone to come take your order and submit it to the kitchen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Wait time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Multiple points for error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are now seeing more digital menus </a:t>
            </a:r>
            <a:r>
              <a:rPr lang="en"/>
              <a:t>popping</a:t>
            </a:r>
            <a:r>
              <a:rPr lang="en"/>
              <a:t> up in </a:t>
            </a:r>
            <a:r>
              <a:rPr lang="en"/>
              <a:t>restaurants, but many of them are clunky/laggy</a:t>
            </a:r>
            <a:r>
              <a:rPr lang="en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Purpose of preliminary analysis is to identify project goal and possible risks early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[proceed to rest of slide content]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917c71b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917c71b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software designed for business, not only software should run without error, but also held at different business standards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Firstly software should: Appropriate privilege to customer and business: customers should not be able to change prices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Synchronized</a:t>
            </a:r>
            <a:r>
              <a:rPr lang="en"/>
              <a:t> server and client: if parts of the software is cloud based, any updates made on server should reflect on clients almost real-time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E.g. client ordering food should be notified almost immediately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1917c71b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1917c71b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-third: customer’s order should be processed by respective areas of concern: so if customer orders a drink, it should be sent to the bar instead of kitchen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-fourth: is the speed and quality of the software: is software more effective than conventional waiter and errors made in software should be below any promised threshold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1917c71b1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1917c71b1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</a:t>
            </a:r>
            <a:r>
              <a:rPr lang="en"/>
              <a:t>successful</a:t>
            </a:r>
            <a:r>
              <a:rPr lang="en"/>
              <a:t> software depends on a few key points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Latency - the software should not lag during user input or during submission of orders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Downtime - the software should be stable and robust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Customer Satisfaction - customers should find it more convenient to use than traditional methods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Profit Margin - Using the software should allow for reallocation of resources (ie. have staff do other tasks) and reduce lost revenue (ie. mistaken orders)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1917c71b1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1917c71b1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[simplified version of the two points]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Order failure error rate:  biggest scare factor for clients concerning software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system needs to be better than a human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During initial meetings with shareholders, it will be necessary to run some baseline tests for analysis purposes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Reduction in Error Analysis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How many errors will software reduce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Saved Cost Analysis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How much effenciences will save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1917c71b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1917c71b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[simplified version of the two points]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Workplace efficiency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Shorter turnaround of orders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Less running around to </a:t>
            </a:r>
            <a:r>
              <a:rPr lang="en"/>
              <a:t>receive</a:t>
            </a:r>
            <a:r>
              <a:rPr lang="en"/>
              <a:t> orders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Net profit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Analysis to be conducted with shareholder to compare increased profits due to software implementation due to factors like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Less wait staff needed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Faster service times translate to more guests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1917c71b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1917c71b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Hyon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alternative solutions to building the product. The first one is to utilize off-the-shelf </a:t>
            </a:r>
            <a:r>
              <a:rPr lang="en"/>
              <a:t>product</a:t>
            </a:r>
            <a:r>
              <a:rPr lang="en"/>
              <a:t>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Lot of freedom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Modularized components to build our product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the initial planning stage, we should test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-benefits off the shelf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and negatives of the off-the-shelf  (maybe lack of customization as we exepct)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1917c71b1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1917c71b1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build our application from scatch up.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 is to appeal to small and mid size restaurant business with possiblities of chain restaurant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chose waterfall / iterative style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means while we are working with client, we would provide iterative style development, but once the contract is over, we consider it as waterfall - where we don’t look back at it twice.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Three tier system with data, application and client layer.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Data: locally or cloud (based on business size)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Application: is either hosted using node or locally on machine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Client layer: application created using swift or react native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itchronicles.com/opinion/best-machine-learning-programming-language/" TargetMode="External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459050" y="1265875"/>
            <a:ext cx="8416800" cy="15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iPad Restaurant Application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 Lee, 100488516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 Ravindran, 100608620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and countermeasures: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2410100" y="1595775"/>
            <a:ext cx="6321600" cy="3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9900"/>
                </a:highlight>
              </a:rPr>
              <a:t>Bugs </a:t>
            </a:r>
            <a:r>
              <a:rPr b="1" lang="en" sz="1300">
                <a:highlight>
                  <a:srgbClr val="FF9900"/>
                </a:highlight>
              </a:rPr>
              <a:t>- addressed during user testing(subtask)</a:t>
            </a:r>
            <a:br>
              <a:rPr lang="en"/>
            </a:br>
            <a:r>
              <a:rPr lang="en" sz="1300"/>
              <a:t>- Prototype creation for new features, and frequent testing conducted by both the development team and external testing team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Shareholder modifying requirement during development</a:t>
            </a:r>
            <a:br>
              <a:rPr lang="en"/>
            </a:br>
            <a:r>
              <a:rPr lang="en"/>
              <a:t>- </a:t>
            </a:r>
            <a:r>
              <a:rPr lang="en" sz="1300"/>
              <a:t>Despite waterfall/iterative style. Frequent contact with client during development </a:t>
            </a:r>
            <a:br>
              <a:rPr lang="en" sz="1300"/>
            </a:br>
            <a:r>
              <a:rPr lang="en" sz="1300"/>
              <a:t>- Frequent deliverables and prototypes to ensure expectations are translated into product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Unexpected concerns (e.g. emergency outbreak)</a:t>
            </a:r>
            <a:br>
              <a:rPr lang="en"/>
            </a:br>
            <a:r>
              <a:rPr lang="en" sz="1300"/>
              <a:t>-Healthy policy to ensure safety of employees (i.e. work from home)</a:t>
            </a:r>
            <a:endParaRPr sz="13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5" y="1858975"/>
            <a:ext cx="2105299" cy="168423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283625" y="4778850"/>
            <a:ext cx="8103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[img]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https://medium.com/mutualmobile/ios-bug-fixing-getting-rid-of-programming-pests-3464c52a728b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and countermeasures: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2410100" y="1595775"/>
            <a:ext cx="6321600" cy="3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and software incompatibility</a:t>
            </a:r>
            <a:br>
              <a:rPr lang="en"/>
            </a:br>
            <a:r>
              <a:rPr lang="en" sz="1300"/>
              <a:t>- Test deployment on various hardware versions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9900"/>
                </a:highlight>
              </a:rPr>
              <a:t>Shareholder dissatisfaction </a:t>
            </a:r>
            <a:r>
              <a:rPr b="1" lang="en" sz="1200">
                <a:highlight>
                  <a:srgbClr val="FF9900"/>
                </a:highlight>
              </a:rPr>
              <a:t>- addressed in prototype development &amp; concept development (subtask)</a:t>
            </a:r>
            <a:br>
              <a:rPr lang="en"/>
            </a:br>
            <a:r>
              <a:rPr lang="en"/>
              <a:t>- </a:t>
            </a:r>
            <a:r>
              <a:rPr lang="en" sz="1300"/>
              <a:t>Frequent updates for shareholder during development</a:t>
            </a:r>
            <a:br>
              <a:rPr lang="en" sz="1300"/>
            </a:br>
            <a:r>
              <a:rPr lang="en" sz="1300"/>
              <a:t>- Consultation to assess what can be done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Outdated hardware or hardware slow down by manufacturer </a:t>
            </a:r>
            <a:br>
              <a:rPr lang="en"/>
            </a:br>
            <a:r>
              <a:rPr lang="en" sz="1300"/>
              <a:t>- Test deployment on various version and hardwares to provide alternatives to customers </a:t>
            </a:r>
            <a:endParaRPr sz="1300"/>
          </a:p>
        </p:txBody>
      </p:sp>
      <p:sp>
        <p:nvSpPr>
          <p:cNvPr id="147" name="Google Shape;147;p23"/>
          <p:cNvSpPr txBox="1"/>
          <p:nvPr/>
        </p:nvSpPr>
        <p:spPr>
          <a:xfrm>
            <a:off x="283625" y="4778850"/>
            <a:ext cx="8103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[img]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https://www.realbusinessgroup.com.au/4-root-causes-customer-dissatisfaction/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830138"/>
            <a:ext cx="2385318" cy="15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Activity: </a:t>
            </a:r>
            <a:r>
              <a:rPr b="0" lang="en" sz="2000"/>
              <a:t>Activity</a:t>
            </a:r>
            <a:r>
              <a:rPr b="0" lang="en" sz="2000"/>
              <a:t> Diagram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25556"/>
          <a:stretch/>
        </p:blipFill>
        <p:spPr>
          <a:xfrm>
            <a:off x="0" y="1796100"/>
            <a:ext cx="9144000" cy="159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Activity: </a:t>
            </a:r>
            <a:r>
              <a:rPr b="0" lang="en" sz="2000"/>
              <a:t>detailed view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50" y="1286600"/>
            <a:ext cx="3311726" cy="3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851" y="1286600"/>
            <a:ext cx="3588756" cy="32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/>
          <p:nvPr/>
        </p:nvSpPr>
        <p:spPr>
          <a:xfrm>
            <a:off x="1730975" y="4292850"/>
            <a:ext cx="2520900" cy="29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5167300" y="1784475"/>
            <a:ext cx="2758200" cy="29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5167300" y="3503675"/>
            <a:ext cx="2758200" cy="4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5167300" y="2712425"/>
            <a:ext cx="2758200" cy="486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5167300" y="3203000"/>
            <a:ext cx="2758200" cy="296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available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2400250" y="1332950"/>
            <a:ext cx="6321600" cy="33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There are total 6 roles created for the project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stack programmer - Hyon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 lead- Kajan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administrator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Analyst (combined with Sales Lead)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Relations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Gantt chart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00" y="1116125"/>
            <a:ext cx="6385691" cy="36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2400250" y="1332950"/>
            <a:ext cx="6321600" cy="33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Technology is a growing area in restaurant business market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 project objectives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Measurement of success calculated accordingly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Workaround for small team and limited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Analysis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075" y="2008979"/>
            <a:ext cx="3071400" cy="14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Pros</a:t>
            </a:r>
            <a:endParaRPr b="1" sz="1600">
              <a:solidFill>
                <a:srgbClr val="0B5394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Ease of use (customers)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menu updates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Modern appeal </a:t>
            </a:r>
            <a:endParaRPr/>
          </a:p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5660350" y="2008925"/>
            <a:ext cx="3071400" cy="14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0000"/>
                </a:solidFill>
              </a:rPr>
              <a:t>Cons</a:t>
            </a:r>
            <a:endParaRPr b="1" sz="1600"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Investment for hardware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Software implementation</a:t>
            </a:r>
            <a:endParaRPr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2410100" y="1595776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Before any in-depth analysis, pros and cons of the project were discussed.</a:t>
            </a:r>
            <a:endParaRPr sz="800"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2483700" y="3560201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With large investment required compared to traditional ink and paper, our focus will be to increase ease of use, and provide easy updates to the restaurants. 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Project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a software designed for business, objectives of the project is not only just to ensure software runs without fault, but also held at different business standards we’ve established as following: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Appropriate privilege to customers and business respectively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Restaurants should be able to add new menu items/promos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Clients should be able to order with the limited privilege given to them</a:t>
            </a:r>
            <a:br>
              <a:rPr lang="en" sz="1200"/>
            </a:b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Synchronized server and client system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Storefront should be notified in almost real-time once the customer makes an order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All prices changes should affect all machines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continue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Respective area of operating business should receive </a:t>
            </a:r>
            <a:r>
              <a:rPr lang="en" sz="1600"/>
              <a:t>customer's</a:t>
            </a:r>
            <a:r>
              <a:rPr lang="en" sz="1600"/>
              <a:t> order 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If restaurant is composed of different parts (e.g. bar or dining)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Speed/quality of software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Ordering through software should be efficient than conventional waitress-notepad methods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Errors made by the software should be lower than expected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of success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discussed in objectives, measurement of success will be based on both software project metrics (i.e. latency, downtime) and as a business product point of view (i.e. customer satisfaction, profit margin)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50" y="1329975"/>
            <a:ext cx="2105312" cy="1742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83250" y="4688225"/>
            <a:ext cx="8977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ato"/>
                <a:ea typeface="Lato"/>
                <a:cs typeface="Lato"/>
                <a:sym typeface="Lato"/>
              </a:rPr>
              <a:t>[img above]</a:t>
            </a:r>
            <a:r>
              <a:rPr lang="en" sz="75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https://itchronicles.com/opinion/best-machine-learning-programming-language/</a:t>
            </a:r>
            <a:endParaRPr sz="75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ato"/>
                <a:ea typeface="Lato"/>
                <a:cs typeface="Lato"/>
                <a:sym typeface="Lato"/>
              </a:rPr>
              <a:t>[img below]https://upserve.com/restaurant-insider/what-does-a-restaurant-server-do/</a:t>
            </a:r>
            <a:endParaRPr sz="75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325" y="3072700"/>
            <a:ext cx="2105298" cy="140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of success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Order Failure/ error rate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Likely one of the biggest fear from the clients (software aspect)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Should never exceed threshold provided by the team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Saved cost analysis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Software approach provides cost reduction from various sources (e.g. staffing, prevention of food waste)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Workplace efficiency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Software implementation reduces human to human interaction, providing shorter order turnaround time 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Net profit analysis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Analysis of break-even point, and potential business gains due to software system (i.e. overlooked metrics and relations due to software implementation)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of success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Infrastructure: </a:t>
            </a:r>
            <a:r>
              <a:rPr b="0" lang="en" sz="1800"/>
              <a:t>Off-the-shelf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personalized POS system gets more available, there exists “off-the-shelf” product where our team can fine tune the modularized components to create our own product.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Our first testing for infrastructure will be to perform cost analysis of popular “off-the-shelf” software.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Benefits of off-the-shelf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Cons of off-the-shelf</a:t>
            </a:r>
            <a:endParaRPr sz="16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25" y="1519088"/>
            <a:ext cx="2105313" cy="2105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83625" y="4778850"/>
            <a:ext cx="8103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[img]https://www.maclocks.eu/de/nollie-ipad-kiosk-ipad-pos-kiosk.html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Infrastructure: </a:t>
            </a:r>
            <a:r>
              <a:rPr b="0" lang="en" sz="1800"/>
              <a:t>In-house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Based on team discussion, largest part of client based is expected to be small to medium-size business. Considering situation given, we choose</a:t>
            </a:r>
            <a:r>
              <a:rPr b="1" lang="en" sz="1600"/>
              <a:t> waterfall/Iterative-style development**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 three-tier system with data, application and client layer.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Data: local or cloud (based on business size)</a:t>
            </a:r>
            <a:br>
              <a:rPr lang="en" sz="1600"/>
            </a:br>
            <a:r>
              <a:rPr lang="en" sz="1600"/>
              <a:t>Application: application hosted on node or locally</a:t>
            </a:r>
            <a:br>
              <a:rPr lang="en" sz="1600"/>
            </a:br>
            <a:r>
              <a:rPr lang="en" sz="1600"/>
              <a:t>Client layer: application created using Swift or react native</a:t>
            </a:r>
            <a:endParaRPr sz="16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00" y="1341474"/>
            <a:ext cx="1838225" cy="7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00" y="2795499"/>
            <a:ext cx="1838219" cy="100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00" y="2106166"/>
            <a:ext cx="1838225" cy="689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